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235825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DB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53" d="100"/>
          <a:sy n="53" d="100"/>
        </p:scale>
        <p:origin x="1962" y="2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687" y="1621191"/>
            <a:ext cx="6150451" cy="3448756"/>
          </a:xfrm>
        </p:spPr>
        <p:txBody>
          <a:bodyPr anchor="b"/>
          <a:lstStyle>
            <a:lvl1pPr algn="ctr">
              <a:defRPr sz="4748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4478" y="5202944"/>
            <a:ext cx="5426869" cy="2391656"/>
          </a:xfrm>
        </p:spPr>
        <p:txBody>
          <a:bodyPr/>
          <a:lstStyle>
            <a:lvl1pPr marL="0" indent="0" algn="ctr">
              <a:buNone/>
              <a:defRPr sz="1899"/>
            </a:lvl1pPr>
            <a:lvl2pPr marL="361782" indent="0" algn="ctr">
              <a:buNone/>
              <a:defRPr sz="1583"/>
            </a:lvl2pPr>
            <a:lvl3pPr marL="723565" indent="0" algn="ctr">
              <a:buNone/>
              <a:defRPr sz="1424"/>
            </a:lvl3pPr>
            <a:lvl4pPr marL="1085347" indent="0" algn="ctr">
              <a:buNone/>
              <a:defRPr sz="1266"/>
            </a:lvl4pPr>
            <a:lvl5pPr marL="1447129" indent="0" algn="ctr">
              <a:buNone/>
              <a:defRPr sz="1266"/>
            </a:lvl5pPr>
            <a:lvl6pPr marL="1808912" indent="0" algn="ctr">
              <a:buNone/>
              <a:defRPr sz="1266"/>
            </a:lvl6pPr>
            <a:lvl7pPr marL="2170694" indent="0" algn="ctr">
              <a:buNone/>
              <a:defRPr sz="1266"/>
            </a:lvl7pPr>
            <a:lvl8pPr marL="2532477" indent="0" algn="ctr">
              <a:buNone/>
              <a:defRPr sz="1266"/>
            </a:lvl8pPr>
            <a:lvl9pPr marL="2894259" indent="0" algn="ctr">
              <a:buNone/>
              <a:defRPr sz="1266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549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2324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78138" y="527403"/>
            <a:ext cx="1560225" cy="839487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7464" y="527403"/>
            <a:ext cx="4590226" cy="839487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857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68730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695" y="2469624"/>
            <a:ext cx="6240899" cy="4120620"/>
          </a:xfrm>
        </p:spPr>
        <p:txBody>
          <a:bodyPr anchor="b"/>
          <a:lstStyle>
            <a:lvl1pPr>
              <a:defRPr sz="4748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3695" y="6629226"/>
            <a:ext cx="6240899" cy="2166937"/>
          </a:xfrm>
        </p:spPr>
        <p:txBody>
          <a:bodyPr/>
          <a:lstStyle>
            <a:lvl1pPr marL="0" indent="0">
              <a:buNone/>
              <a:defRPr sz="1899">
                <a:solidFill>
                  <a:schemeClr val="tx1"/>
                </a:solidFill>
              </a:defRPr>
            </a:lvl1pPr>
            <a:lvl2pPr marL="361782" indent="0">
              <a:buNone/>
              <a:defRPr sz="1583">
                <a:solidFill>
                  <a:schemeClr val="tx1">
                    <a:tint val="75000"/>
                  </a:schemeClr>
                </a:solidFill>
              </a:defRPr>
            </a:lvl2pPr>
            <a:lvl3pPr marL="723565" indent="0">
              <a:buNone/>
              <a:defRPr sz="1424">
                <a:solidFill>
                  <a:schemeClr val="tx1">
                    <a:tint val="75000"/>
                  </a:schemeClr>
                </a:solidFill>
              </a:defRPr>
            </a:lvl3pPr>
            <a:lvl4pPr marL="1085347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4pPr>
            <a:lvl5pPr marL="1447129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5pPr>
            <a:lvl6pPr marL="1808912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6pPr>
            <a:lvl7pPr marL="2170694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7pPr>
            <a:lvl8pPr marL="2532477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8pPr>
            <a:lvl9pPr marL="2894259" indent="0">
              <a:buNone/>
              <a:defRPr sz="126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819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7463" y="2637014"/>
            <a:ext cx="3075226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63136" y="2637014"/>
            <a:ext cx="3075226" cy="62852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2019-03-22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808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527405"/>
            <a:ext cx="6240899" cy="1914702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06" y="2428347"/>
            <a:ext cx="3061093" cy="1190095"/>
          </a:xfrm>
        </p:spPr>
        <p:txBody>
          <a:bodyPr anchor="b"/>
          <a:lstStyle>
            <a:lvl1pPr marL="0" indent="0">
              <a:buNone/>
              <a:defRPr sz="1899" b="1"/>
            </a:lvl1pPr>
            <a:lvl2pPr marL="361782" indent="0">
              <a:buNone/>
              <a:defRPr sz="1583" b="1"/>
            </a:lvl2pPr>
            <a:lvl3pPr marL="723565" indent="0">
              <a:buNone/>
              <a:defRPr sz="1424" b="1"/>
            </a:lvl3pPr>
            <a:lvl4pPr marL="1085347" indent="0">
              <a:buNone/>
              <a:defRPr sz="1266" b="1"/>
            </a:lvl4pPr>
            <a:lvl5pPr marL="1447129" indent="0">
              <a:buNone/>
              <a:defRPr sz="1266" b="1"/>
            </a:lvl5pPr>
            <a:lvl6pPr marL="1808912" indent="0">
              <a:buNone/>
              <a:defRPr sz="1266" b="1"/>
            </a:lvl6pPr>
            <a:lvl7pPr marL="2170694" indent="0">
              <a:buNone/>
              <a:defRPr sz="1266" b="1"/>
            </a:lvl7pPr>
            <a:lvl8pPr marL="2532477" indent="0">
              <a:buNone/>
              <a:defRPr sz="1266" b="1"/>
            </a:lvl8pPr>
            <a:lvl9pPr marL="2894259" indent="0">
              <a:buNone/>
              <a:defRPr sz="1266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406" y="3618442"/>
            <a:ext cx="3061093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63137" y="2428347"/>
            <a:ext cx="3076168" cy="1190095"/>
          </a:xfrm>
        </p:spPr>
        <p:txBody>
          <a:bodyPr anchor="b"/>
          <a:lstStyle>
            <a:lvl1pPr marL="0" indent="0">
              <a:buNone/>
              <a:defRPr sz="1899" b="1"/>
            </a:lvl1pPr>
            <a:lvl2pPr marL="361782" indent="0">
              <a:buNone/>
              <a:defRPr sz="1583" b="1"/>
            </a:lvl2pPr>
            <a:lvl3pPr marL="723565" indent="0">
              <a:buNone/>
              <a:defRPr sz="1424" b="1"/>
            </a:lvl3pPr>
            <a:lvl4pPr marL="1085347" indent="0">
              <a:buNone/>
              <a:defRPr sz="1266" b="1"/>
            </a:lvl4pPr>
            <a:lvl5pPr marL="1447129" indent="0">
              <a:buNone/>
              <a:defRPr sz="1266" b="1"/>
            </a:lvl5pPr>
            <a:lvl6pPr marL="1808912" indent="0">
              <a:buNone/>
              <a:defRPr sz="1266" b="1"/>
            </a:lvl6pPr>
            <a:lvl7pPr marL="2170694" indent="0">
              <a:buNone/>
              <a:defRPr sz="1266" b="1"/>
            </a:lvl7pPr>
            <a:lvl8pPr marL="2532477" indent="0">
              <a:buNone/>
              <a:defRPr sz="1266" b="1"/>
            </a:lvl8pPr>
            <a:lvl9pPr marL="2894259" indent="0">
              <a:buNone/>
              <a:defRPr sz="1266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63137" y="3618442"/>
            <a:ext cx="3076168" cy="532218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2019-03-22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405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2019-03-22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961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2019-03-22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86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660400"/>
            <a:ext cx="2333742" cy="2311400"/>
          </a:xfrm>
        </p:spPr>
        <p:txBody>
          <a:bodyPr anchor="b"/>
          <a:lstStyle>
            <a:lvl1pPr>
              <a:defRPr sz="2532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76168" y="1426283"/>
            <a:ext cx="3663136" cy="7039681"/>
          </a:xfrm>
        </p:spPr>
        <p:txBody>
          <a:bodyPr/>
          <a:lstStyle>
            <a:lvl1pPr>
              <a:defRPr sz="2532"/>
            </a:lvl1pPr>
            <a:lvl2pPr>
              <a:defRPr sz="2216"/>
            </a:lvl2pPr>
            <a:lvl3pPr>
              <a:defRPr sz="1899"/>
            </a:lvl3pPr>
            <a:lvl4pPr>
              <a:defRPr sz="1583"/>
            </a:lvl4pPr>
            <a:lvl5pPr>
              <a:defRPr sz="1583"/>
            </a:lvl5pPr>
            <a:lvl6pPr>
              <a:defRPr sz="1583"/>
            </a:lvl6pPr>
            <a:lvl7pPr>
              <a:defRPr sz="1583"/>
            </a:lvl7pPr>
            <a:lvl8pPr>
              <a:defRPr sz="1583"/>
            </a:lvl8pPr>
            <a:lvl9pPr>
              <a:defRPr sz="158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05" y="2971800"/>
            <a:ext cx="2333742" cy="5505627"/>
          </a:xfrm>
        </p:spPr>
        <p:txBody>
          <a:bodyPr/>
          <a:lstStyle>
            <a:lvl1pPr marL="0" indent="0">
              <a:buNone/>
              <a:defRPr sz="1266"/>
            </a:lvl1pPr>
            <a:lvl2pPr marL="361782" indent="0">
              <a:buNone/>
              <a:defRPr sz="1108"/>
            </a:lvl2pPr>
            <a:lvl3pPr marL="723565" indent="0">
              <a:buNone/>
              <a:defRPr sz="950"/>
            </a:lvl3pPr>
            <a:lvl4pPr marL="1085347" indent="0">
              <a:buNone/>
              <a:defRPr sz="791"/>
            </a:lvl4pPr>
            <a:lvl5pPr marL="1447129" indent="0">
              <a:buNone/>
              <a:defRPr sz="791"/>
            </a:lvl5pPr>
            <a:lvl6pPr marL="1808912" indent="0">
              <a:buNone/>
              <a:defRPr sz="791"/>
            </a:lvl6pPr>
            <a:lvl7pPr marL="2170694" indent="0">
              <a:buNone/>
              <a:defRPr sz="791"/>
            </a:lvl7pPr>
            <a:lvl8pPr marL="2532477" indent="0">
              <a:buNone/>
              <a:defRPr sz="791"/>
            </a:lvl8pPr>
            <a:lvl9pPr marL="2894259" indent="0">
              <a:buNone/>
              <a:defRPr sz="79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2019-03-22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078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05" y="660400"/>
            <a:ext cx="2333742" cy="2311400"/>
          </a:xfrm>
        </p:spPr>
        <p:txBody>
          <a:bodyPr anchor="b"/>
          <a:lstStyle>
            <a:lvl1pPr>
              <a:defRPr sz="2532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76168" y="1426283"/>
            <a:ext cx="3663136" cy="7039681"/>
          </a:xfrm>
        </p:spPr>
        <p:txBody>
          <a:bodyPr anchor="t"/>
          <a:lstStyle>
            <a:lvl1pPr marL="0" indent="0">
              <a:buNone/>
              <a:defRPr sz="2532"/>
            </a:lvl1pPr>
            <a:lvl2pPr marL="361782" indent="0">
              <a:buNone/>
              <a:defRPr sz="2216"/>
            </a:lvl2pPr>
            <a:lvl3pPr marL="723565" indent="0">
              <a:buNone/>
              <a:defRPr sz="1899"/>
            </a:lvl3pPr>
            <a:lvl4pPr marL="1085347" indent="0">
              <a:buNone/>
              <a:defRPr sz="1583"/>
            </a:lvl4pPr>
            <a:lvl5pPr marL="1447129" indent="0">
              <a:buNone/>
              <a:defRPr sz="1583"/>
            </a:lvl5pPr>
            <a:lvl6pPr marL="1808912" indent="0">
              <a:buNone/>
              <a:defRPr sz="1583"/>
            </a:lvl6pPr>
            <a:lvl7pPr marL="2170694" indent="0">
              <a:buNone/>
              <a:defRPr sz="1583"/>
            </a:lvl7pPr>
            <a:lvl8pPr marL="2532477" indent="0">
              <a:buNone/>
              <a:defRPr sz="1583"/>
            </a:lvl8pPr>
            <a:lvl9pPr marL="2894259" indent="0">
              <a:buNone/>
              <a:defRPr sz="1583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405" y="2971800"/>
            <a:ext cx="2333742" cy="5505627"/>
          </a:xfrm>
        </p:spPr>
        <p:txBody>
          <a:bodyPr/>
          <a:lstStyle>
            <a:lvl1pPr marL="0" indent="0">
              <a:buNone/>
              <a:defRPr sz="1266"/>
            </a:lvl1pPr>
            <a:lvl2pPr marL="361782" indent="0">
              <a:buNone/>
              <a:defRPr sz="1108"/>
            </a:lvl2pPr>
            <a:lvl3pPr marL="723565" indent="0">
              <a:buNone/>
              <a:defRPr sz="950"/>
            </a:lvl3pPr>
            <a:lvl4pPr marL="1085347" indent="0">
              <a:buNone/>
              <a:defRPr sz="791"/>
            </a:lvl4pPr>
            <a:lvl5pPr marL="1447129" indent="0">
              <a:buNone/>
              <a:defRPr sz="791"/>
            </a:lvl5pPr>
            <a:lvl6pPr marL="1808912" indent="0">
              <a:buNone/>
              <a:defRPr sz="791"/>
            </a:lvl6pPr>
            <a:lvl7pPr marL="2170694" indent="0">
              <a:buNone/>
              <a:defRPr sz="791"/>
            </a:lvl7pPr>
            <a:lvl8pPr marL="2532477" indent="0">
              <a:buNone/>
              <a:defRPr sz="791"/>
            </a:lvl8pPr>
            <a:lvl9pPr marL="2894259" indent="0">
              <a:buNone/>
              <a:defRPr sz="79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F6614-D057-4C03-936C-D60627E39AD5}" type="datetimeFigureOut">
              <a:rPr lang="sv-SE" smtClean="0"/>
              <a:t>2019-03-22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049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463" y="527405"/>
            <a:ext cx="6240899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463" y="2637014"/>
            <a:ext cx="6240899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7463" y="9181397"/>
            <a:ext cx="162806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F6614-D057-4C03-936C-D60627E39AD5}" type="datetimeFigureOut">
              <a:rPr lang="sv-SE" smtClean="0"/>
              <a:t>2019-03-22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96867" y="9181397"/>
            <a:ext cx="244209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0301" y="9181397"/>
            <a:ext cx="162806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75FF0-C286-4AD7-9872-67DF2CC6592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3187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23565" rtl="0" eaLnBrk="1" latinLnBrk="0" hangingPunct="1">
        <a:lnSpc>
          <a:spcPct val="90000"/>
        </a:lnSpc>
        <a:spcBef>
          <a:spcPct val="0"/>
        </a:spcBef>
        <a:buNone/>
        <a:defRPr sz="34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891" indent="-180891" algn="l" defTabSz="723565" rtl="0" eaLnBrk="1" latinLnBrk="0" hangingPunct="1">
        <a:lnSpc>
          <a:spcPct val="90000"/>
        </a:lnSpc>
        <a:spcBef>
          <a:spcPts val="791"/>
        </a:spcBef>
        <a:buFont typeface="Arial" panose="020B0604020202020204" pitchFamily="34" charset="0"/>
        <a:buChar char="•"/>
        <a:defRPr sz="2216" kern="1200">
          <a:solidFill>
            <a:schemeClr val="tx1"/>
          </a:solidFill>
          <a:latin typeface="+mn-lt"/>
          <a:ea typeface="+mn-ea"/>
          <a:cs typeface="+mn-cs"/>
        </a:defRPr>
      </a:lvl1pPr>
      <a:lvl2pPr marL="542674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899" kern="1200">
          <a:solidFill>
            <a:schemeClr val="tx1"/>
          </a:solidFill>
          <a:latin typeface="+mn-lt"/>
          <a:ea typeface="+mn-ea"/>
          <a:cs typeface="+mn-cs"/>
        </a:defRPr>
      </a:lvl2pPr>
      <a:lvl3pPr marL="904456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583" kern="1200">
          <a:solidFill>
            <a:schemeClr val="tx1"/>
          </a:solidFill>
          <a:latin typeface="+mn-lt"/>
          <a:ea typeface="+mn-ea"/>
          <a:cs typeface="+mn-cs"/>
        </a:defRPr>
      </a:lvl3pPr>
      <a:lvl4pPr marL="1266238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4pPr>
      <a:lvl5pPr marL="1628021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5pPr>
      <a:lvl6pPr marL="1989803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6pPr>
      <a:lvl7pPr marL="2351585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7pPr>
      <a:lvl8pPr marL="2713368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8pPr>
      <a:lvl9pPr marL="3075150" indent="-180891" algn="l" defTabSz="723565" rtl="0" eaLnBrk="1" latinLnBrk="0" hangingPunct="1">
        <a:lnSpc>
          <a:spcPct val="90000"/>
        </a:lnSpc>
        <a:spcBef>
          <a:spcPts val="396"/>
        </a:spcBef>
        <a:buFont typeface="Arial" panose="020B0604020202020204" pitchFamily="34" charset="0"/>
        <a:buChar char="•"/>
        <a:defRPr sz="14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1pPr>
      <a:lvl2pPr marL="361782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2pPr>
      <a:lvl3pPr marL="723565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3pPr>
      <a:lvl4pPr marL="1085347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4pPr>
      <a:lvl5pPr marL="1447129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5pPr>
      <a:lvl6pPr marL="1808912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6pPr>
      <a:lvl7pPr marL="2170694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7pPr>
      <a:lvl8pPr marL="2532477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8pPr>
      <a:lvl9pPr marL="2894259" algn="l" defTabSz="723565" rtl="0" eaLnBrk="1" latinLnBrk="0" hangingPunct="1">
        <a:defRPr sz="14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9F20061D-967A-4A6A-BB9B-32D2CE505DB5}"/>
              </a:ext>
            </a:extLst>
          </p:cNvPr>
          <p:cNvSpPr/>
          <p:nvPr/>
        </p:nvSpPr>
        <p:spPr>
          <a:xfrm>
            <a:off x="235837" y="-5529"/>
            <a:ext cx="6506279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/>
              <a:t>Loppa för hållbarhet</a:t>
            </a:r>
          </a:p>
          <a:p>
            <a:r>
              <a:rPr lang="sv-SE" sz="1200" dirty="0"/>
              <a:t>Med denna loppa kan du utmana dina vänner att göra något hållbart. Rubrikerna beskriver vad individen vinner på att agera men allt handlar om hållbarhet.</a:t>
            </a:r>
          </a:p>
          <a:p>
            <a:pPr>
              <a:spcBef>
                <a:spcPts val="600"/>
              </a:spcBef>
            </a:pPr>
            <a:r>
              <a:rPr lang="sv-SE" sz="1200" dirty="0"/>
              <a:t>Gör så här: </a:t>
            </a:r>
          </a:p>
          <a:p>
            <a:r>
              <a:rPr lang="sv-SE" sz="1200" dirty="0"/>
              <a:t>1. Fråga: Vill du anta en hållbar utmaning?</a:t>
            </a:r>
          </a:p>
          <a:p>
            <a:r>
              <a:rPr lang="sv-SE" sz="1200" dirty="0"/>
              <a:t>2. Be personen välja färg. Läs vad det står på färgen (de kan få läsa innan de väljer).</a:t>
            </a:r>
          </a:p>
          <a:p>
            <a:r>
              <a:rPr lang="sv-SE" sz="1200" dirty="0"/>
              <a:t>3. Be personen välja ett nummer.</a:t>
            </a:r>
          </a:p>
          <a:p>
            <a:r>
              <a:rPr lang="sv-SE" sz="1200" dirty="0"/>
              <a:t>4. Räkna fram angivet antal.</a:t>
            </a:r>
          </a:p>
          <a:p>
            <a:r>
              <a:rPr lang="sv-SE" sz="1200" dirty="0"/>
              <a:t>5. Be personen välja vad de vill (Spara tid, Tjäna pengar </a:t>
            </a:r>
            <a:r>
              <a:rPr lang="sv-SE" sz="1200" dirty="0" err="1"/>
              <a:t>etc</a:t>
            </a:r>
            <a:r>
              <a:rPr lang="sv-SE" sz="1200" dirty="0"/>
              <a:t>).</a:t>
            </a:r>
          </a:p>
          <a:p>
            <a:r>
              <a:rPr lang="sv-SE" sz="1200" dirty="0"/>
              <a:t>6.  Vik upp fliken och läs utmaningen. Udda om de angav ett udda nummer och Jämn om de angav ett jämnt nummer.</a:t>
            </a:r>
          </a:p>
          <a:p>
            <a:pPr>
              <a:spcBef>
                <a:spcPts val="600"/>
              </a:spcBef>
            </a:pPr>
            <a:r>
              <a:rPr lang="sv-SE" sz="1200" dirty="0"/>
              <a:t>Instruktion för att vika loppan finns på: https://sv.wikipedia.org/wiki/Pappersloppa</a:t>
            </a:r>
          </a:p>
        </p:txBody>
      </p:sp>
      <p:sp>
        <p:nvSpPr>
          <p:cNvPr id="9" name="Flödesschema: Sammanför och sortera 8">
            <a:extLst>
              <a:ext uri="{FF2B5EF4-FFF2-40B4-BE49-F238E27FC236}">
                <a16:creationId xmlns:a16="http://schemas.microsoft.com/office/drawing/2014/main" id="{82484E2A-5574-499F-803A-1550DD1C8391}"/>
              </a:ext>
            </a:extLst>
          </p:cNvPr>
          <p:cNvSpPr/>
          <p:nvPr/>
        </p:nvSpPr>
        <p:spPr>
          <a:xfrm>
            <a:off x="7853" y="2688860"/>
            <a:ext cx="7199313" cy="7199313"/>
          </a:xfrm>
          <a:prstGeom prst="flowChartCollate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Tom 9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7E053986-3FEE-4910-9B77-289DE4C8AECD}"/>
              </a:ext>
            </a:extLst>
          </p:cNvPr>
          <p:cNvSpPr/>
          <p:nvPr/>
        </p:nvSpPr>
        <p:spPr>
          <a:xfrm>
            <a:off x="7852" y="2691530"/>
            <a:ext cx="1815153" cy="1778363"/>
          </a:xfrm>
          <a:prstGeom prst="actionButtonBlank">
            <a:avLst/>
          </a:prstGeom>
          <a:solidFill>
            <a:srgbClr val="E4283F"/>
          </a:solidFill>
          <a:ln w="28575">
            <a:solidFill>
              <a:srgbClr val="E428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dirty="0">
              <a:latin typeface="+mj-lt"/>
            </a:endParaRPr>
          </a:p>
        </p:txBody>
      </p:sp>
      <p:sp>
        <p:nvSpPr>
          <p:cNvPr id="11" name="Tom 10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88B06FF5-9A38-4557-82BC-2060571F0733}"/>
              </a:ext>
            </a:extLst>
          </p:cNvPr>
          <p:cNvSpPr/>
          <p:nvPr/>
        </p:nvSpPr>
        <p:spPr>
          <a:xfrm>
            <a:off x="5392012" y="8112363"/>
            <a:ext cx="1815153" cy="1778363"/>
          </a:xfrm>
          <a:prstGeom prst="actionButtonBlank">
            <a:avLst/>
          </a:prstGeom>
          <a:solidFill>
            <a:srgbClr val="5AB949"/>
          </a:solidFill>
          <a:ln w="28575">
            <a:solidFill>
              <a:srgbClr val="5AB94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dirty="0">
              <a:latin typeface="+mj-lt"/>
            </a:endParaRPr>
          </a:p>
        </p:txBody>
      </p:sp>
      <p:sp>
        <p:nvSpPr>
          <p:cNvPr id="12" name="Tom 11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E953F68A-043A-44CF-8FAB-7353F5374CE3}"/>
              </a:ext>
            </a:extLst>
          </p:cNvPr>
          <p:cNvSpPr/>
          <p:nvPr/>
        </p:nvSpPr>
        <p:spPr>
          <a:xfrm>
            <a:off x="5392013" y="2686307"/>
            <a:ext cx="1815153" cy="1778363"/>
          </a:xfrm>
          <a:prstGeom prst="actionButtonBlank">
            <a:avLst/>
          </a:prstGeom>
          <a:solidFill>
            <a:srgbClr val="2496D3"/>
          </a:solidFill>
          <a:ln w="28575">
            <a:solidFill>
              <a:srgbClr val="2496D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dirty="0">
              <a:latin typeface="+mj-lt"/>
            </a:endParaRPr>
          </a:p>
        </p:txBody>
      </p:sp>
      <p:sp>
        <p:nvSpPr>
          <p:cNvPr id="13" name="Tom 12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230BBDA6-706C-4863-BD1A-0BD5BF971E32}"/>
              </a:ext>
            </a:extLst>
          </p:cNvPr>
          <p:cNvSpPr/>
          <p:nvPr/>
        </p:nvSpPr>
        <p:spPr>
          <a:xfrm>
            <a:off x="7851" y="8112363"/>
            <a:ext cx="1815153" cy="1778363"/>
          </a:xfrm>
          <a:prstGeom prst="actionButtonBlank">
            <a:avLst/>
          </a:prstGeom>
          <a:solidFill>
            <a:srgbClr val="FFC000"/>
          </a:solidFill>
          <a:ln w="28575">
            <a:solidFill>
              <a:srgbClr val="FBC3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sz="1600" dirty="0">
              <a:latin typeface="+mj-lt"/>
            </a:endParaRPr>
          </a:p>
        </p:txBody>
      </p:sp>
      <p:sp>
        <p:nvSpPr>
          <p:cNvPr id="14" name="textruta 13">
            <a:extLst>
              <a:ext uri="{FF2B5EF4-FFF2-40B4-BE49-F238E27FC236}">
                <a16:creationId xmlns:a16="http://schemas.microsoft.com/office/drawing/2014/main" id="{DF0EE0D0-5491-4374-BC72-7BAE9A1C6336}"/>
              </a:ext>
            </a:extLst>
          </p:cNvPr>
          <p:cNvSpPr txBox="1"/>
          <p:nvPr/>
        </p:nvSpPr>
        <p:spPr>
          <a:xfrm rot="2768013">
            <a:off x="-311214" y="8216099"/>
            <a:ext cx="24855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Jag ska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senast nästa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söndag inspirera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minst 5 personer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att 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7B74A59E-EDFD-4B6C-8278-EA355CA9BD6D}"/>
              </a:ext>
            </a:extLst>
          </p:cNvPr>
          <p:cNvSpPr txBox="1"/>
          <p:nvPr/>
        </p:nvSpPr>
        <p:spPr>
          <a:xfrm rot="8231567">
            <a:off x="-26701" y="2910096"/>
            <a:ext cx="1884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Jag ska 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under kommande tre dagar </a:t>
            </a:r>
          </a:p>
          <a:p>
            <a:pPr algn="ctr"/>
            <a:endParaRPr lang="sv-SE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991D0465-F652-4054-BF8E-64018A576971}"/>
              </a:ext>
            </a:extLst>
          </p:cNvPr>
          <p:cNvSpPr txBox="1"/>
          <p:nvPr/>
        </p:nvSpPr>
        <p:spPr>
          <a:xfrm rot="18737665">
            <a:off x="5364019" y="8262877"/>
            <a:ext cx="18711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Jag ska tillsammans med en annan person under veckan </a:t>
            </a:r>
          </a:p>
          <a:p>
            <a:pPr algn="ctr"/>
            <a:endParaRPr lang="sv-SE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9EB46F8A-C874-4D21-8D43-AEB1D12ADE41}"/>
              </a:ext>
            </a:extLst>
          </p:cNvPr>
          <p:cNvSpPr txBox="1"/>
          <p:nvPr/>
        </p:nvSpPr>
        <p:spPr>
          <a:xfrm rot="13288277">
            <a:off x="5684783" y="2744132"/>
            <a:ext cx="13381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Jag ska</a:t>
            </a:r>
          </a:p>
          <a:p>
            <a:pPr algn="ctr"/>
            <a:r>
              <a:rPr lang="sv-SE" dirty="0">
                <a:solidFill>
                  <a:schemeClr val="bg1"/>
                </a:solidFill>
                <a:latin typeface="+mj-lt"/>
              </a:rPr>
              <a:t>idag samla information och planera för att</a:t>
            </a:r>
          </a:p>
        </p:txBody>
      </p:sp>
      <p:sp>
        <p:nvSpPr>
          <p:cNvPr id="18" name="Rektangel 17">
            <a:extLst>
              <a:ext uri="{FF2B5EF4-FFF2-40B4-BE49-F238E27FC236}">
                <a16:creationId xmlns:a16="http://schemas.microsoft.com/office/drawing/2014/main" id="{8F8D1EDB-8AC9-43F4-8E07-BD0AF8C86E50}"/>
              </a:ext>
            </a:extLst>
          </p:cNvPr>
          <p:cNvSpPr/>
          <p:nvPr/>
        </p:nvSpPr>
        <p:spPr>
          <a:xfrm>
            <a:off x="20240" y="4503362"/>
            <a:ext cx="892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000000"/>
                </a:solidFill>
                <a:latin typeface="+mj-lt"/>
              </a:rPr>
              <a:t>Spara</a:t>
            </a:r>
          </a:p>
          <a:p>
            <a:r>
              <a:rPr lang="sv-SE" dirty="0">
                <a:solidFill>
                  <a:srgbClr val="000000"/>
                </a:solidFill>
                <a:latin typeface="+mj-lt"/>
              </a:rPr>
              <a:t>pengar</a:t>
            </a:r>
            <a:r>
              <a:rPr lang="sv-SE" dirty="0">
                <a:latin typeface="+mj-lt"/>
              </a:rPr>
              <a:t> 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B2D19D92-8D05-429D-98D2-12C52044B8E2}"/>
              </a:ext>
            </a:extLst>
          </p:cNvPr>
          <p:cNvSpPr/>
          <p:nvPr/>
        </p:nvSpPr>
        <p:spPr>
          <a:xfrm rot="16200000">
            <a:off x="644986" y="5028804"/>
            <a:ext cx="157517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000000"/>
                </a:solidFill>
                <a:latin typeface="+mj-lt"/>
              </a:rPr>
              <a:t>Udda: Inte</a:t>
            </a:r>
          </a:p>
          <a:p>
            <a:r>
              <a:rPr lang="sv-SE" sz="1400" dirty="0">
                <a:solidFill>
                  <a:srgbClr val="000000"/>
                </a:solidFill>
                <a:latin typeface="+mj-lt"/>
              </a:rPr>
              <a:t>köpa något som</a:t>
            </a:r>
          </a:p>
          <a:p>
            <a:r>
              <a:rPr lang="sv-SE" sz="1400" dirty="0">
                <a:solidFill>
                  <a:srgbClr val="000000"/>
                </a:solidFill>
                <a:latin typeface="+mj-lt"/>
              </a:rPr>
              <a:t>är förpackat i plast</a:t>
            </a:r>
          </a:p>
          <a:p>
            <a:r>
              <a:rPr lang="sv-SE" sz="1400" dirty="0">
                <a:solidFill>
                  <a:srgbClr val="000000"/>
                </a:solidFill>
                <a:latin typeface="+mj-lt"/>
              </a:rPr>
              <a:t>under en vecka</a:t>
            </a:r>
            <a:r>
              <a:rPr lang="sv-SE" sz="1400" dirty="0">
                <a:latin typeface="+mj-lt"/>
              </a:rPr>
              <a:t> 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7031AF6A-96FA-4C67-B570-11A0E4897C03}"/>
              </a:ext>
            </a:extLst>
          </p:cNvPr>
          <p:cNvSpPr/>
          <p:nvPr/>
        </p:nvSpPr>
        <p:spPr>
          <a:xfrm rot="16200000">
            <a:off x="1581417" y="5177182"/>
            <a:ext cx="15489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latin typeface="+mj-lt"/>
              </a:rPr>
              <a:t>Jämn: Låna något</a:t>
            </a:r>
          </a:p>
          <a:p>
            <a:r>
              <a:rPr lang="sv-SE" sz="1400" dirty="0">
                <a:latin typeface="+mj-lt"/>
              </a:rPr>
              <a:t>som annars</a:t>
            </a:r>
          </a:p>
          <a:p>
            <a:r>
              <a:rPr lang="sv-SE" sz="1400" dirty="0">
                <a:latin typeface="+mj-lt"/>
              </a:rPr>
              <a:t>skulle köpts</a:t>
            </a:r>
          </a:p>
        </p:txBody>
      </p:sp>
      <p:sp>
        <p:nvSpPr>
          <p:cNvPr id="21" name="Rektangel 20">
            <a:extLst>
              <a:ext uri="{FF2B5EF4-FFF2-40B4-BE49-F238E27FC236}">
                <a16:creationId xmlns:a16="http://schemas.microsoft.com/office/drawing/2014/main" id="{ABB36ADA-2981-4F68-91DB-55825AFF4221}"/>
              </a:ext>
            </a:extLst>
          </p:cNvPr>
          <p:cNvSpPr/>
          <p:nvPr/>
        </p:nvSpPr>
        <p:spPr>
          <a:xfrm rot="10800000">
            <a:off x="12994" y="7455260"/>
            <a:ext cx="1689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>
                <a:solidFill>
                  <a:srgbClr val="000000"/>
                </a:solidFill>
                <a:latin typeface="+mj-lt"/>
              </a:rPr>
              <a:t>Skapa en fin omgivning</a:t>
            </a:r>
            <a:r>
              <a:rPr lang="sv-SE" dirty="0">
                <a:latin typeface="+mj-lt"/>
              </a:rPr>
              <a:t> </a:t>
            </a:r>
          </a:p>
        </p:txBody>
      </p:sp>
      <p:sp>
        <p:nvSpPr>
          <p:cNvPr id="22" name="Rektangel 21">
            <a:extLst>
              <a:ext uri="{FF2B5EF4-FFF2-40B4-BE49-F238E27FC236}">
                <a16:creationId xmlns:a16="http://schemas.microsoft.com/office/drawing/2014/main" id="{5EE8FDB8-A9A5-4E0F-B3FE-9C05DFDA0CDF}"/>
              </a:ext>
            </a:extLst>
          </p:cNvPr>
          <p:cNvSpPr/>
          <p:nvPr/>
        </p:nvSpPr>
        <p:spPr>
          <a:xfrm rot="16200000">
            <a:off x="375256" y="6650232"/>
            <a:ext cx="192083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sz="1400" dirty="0">
                <a:solidFill>
                  <a:srgbClr val="000000"/>
                </a:solidFill>
                <a:latin typeface="+mj-lt"/>
              </a:rPr>
              <a:t>Udda: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+mj-lt"/>
              </a:rPr>
              <a:t>Plocka en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+mj-lt"/>
              </a:rPr>
              <a:t>kasse med plast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+mj-lt"/>
              </a:rPr>
              <a:t>från naturen och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+mj-lt"/>
              </a:rPr>
              <a:t>lämna på återvinning</a:t>
            </a:r>
            <a:r>
              <a:rPr lang="sv-SE" sz="1400" dirty="0">
                <a:latin typeface="+mj-lt"/>
              </a:rPr>
              <a:t> </a:t>
            </a:r>
          </a:p>
        </p:txBody>
      </p:sp>
      <p:sp>
        <p:nvSpPr>
          <p:cNvPr id="23" name="Flödesschema: Sortera 22">
            <a:extLst>
              <a:ext uri="{FF2B5EF4-FFF2-40B4-BE49-F238E27FC236}">
                <a16:creationId xmlns:a16="http://schemas.microsoft.com/office/drawing/2014/main" id="{FD9ACFFD-7ED4-474F-9E89-FB67E58B64DA}"/>
              </a:ext>
            </a:extLst>
          </p:cNvPr>
          <p:cNvSpPr/>
          <p:nvPr/>
        </p:nvSpPr>
        <p:spPr>
          <a:xfrm>
            <a:off x="-3529" y="2702307"/>
            <a:ext cx="7199313" cy="7204450"/>
          </a:xfrm>
          <a:prstGeom prst="flowChartSor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 dirty="0">
              <a:latin typeface="+mj-lt"/>
            </a:endParaRPr>
          </a:p>
        </p:txBody>
      </p:sp>
      <p:sp>
        <p:nvSpPr>
          <p:cNvPr id="24" name="Flödesschema: Sortera 23">
            <a:extLst>
              <a:ext uri="{FF2B5EF4-FFF2-40B4-BE49-F238E27FC236}">
                <a16:creationId xmlns:a16="http://schemas.microsoft.com/office/drawing/2014/main" id="{34444346-A3B7-4BC2-9065-19B008AA2491}"/>
              </a:ext>
            </a:extLst>
          </p:cNvPr>
          <p:cNvSpPr/>
          <p:nvPr/>
        </p:nvSpPr>
        <p:spPr>
          <a:xfrm rot="16200000">
            <a:off x="-1115" y="2709109"/>
            <a:ext cx="7199313" cy="7204450"/>
          </a:xfrm>
          <a:prstGeom prst="flowChartSor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sv-SE">
              <a:latin typeface="+mj-lt"/>
            </a:endParaRPr>
          </a:p>
        </p:txBody>
      </p:sp>
      <p:sp>
        <p:nvSpPr>
          <p:cNvPr id="25" name="Rektangel 24">
            <a:extLst>
              <a:ext uri="{FF2B5EF4-FFF2-40B4-BE49-F238E27FC236}">
                <a16:creationId xmlns:a16="http://schemas.microsoft.com/office/drawing/2014/main" id="{1E0C4F85-FAFD-4652-B16A-FA02E06CAB3D}"/>
              </a:ext>
            </a:extLst>
          </p:cNvPr>
          <p:cNvSpPr/>
          <p:nvPr/>
        </p:nvSpPr>
        <p:spPr>
          <a:xfrm rot="16200000">
            <a:off x="1844060" y="6500264"/>
            <a:ext cx="103586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400" dirty="0">
                <a:solidFill>
                  <a:srgbClr val="000000"/>
                </a:solidFill>
                <a:latin typeface="+mj-lt"/>
              </a:rPr>
              <a:t>Jämn: Odla 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+mj-lt"/>
              </a:rPr>
              <a:t>något 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+mj-lt"/>
              </a:rPr>
              <a:t>ätbart</a:t>
            </a:r>
            <a:r>
              <a:rPr lang="sv-SE" sz="1400" dirty="0">
                <a:latin typeface="+mj-lt"/>
              </a:rPr>
              <a:t> </a:t>
            </a:r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670F78BD-75FC-4DF7-AB48-644C369D0E38}"/>
              </a:ext>
            </a:extLst>
          </p:cNvPr>
          <p:cNvSpPr/>
          <p:nvPr/>
        </p:nvSpPr>
        <p:spPr>
          <a:xfrm rot="16200000">
            <a:off x="1562479" y="2952931"/>
            <a:ext cx="150042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dirty="0">
                <a:solidFill>
                  <a:srgbClr val="000000"/>
                </a:solidFill>
                <a:latin typeface="+mj-lt"/>
              </a:rPr>
              <a:t>Slippa riskera eksem/</a:t>
            </a:r>
          </a:p>
          <a:p>
            <a:pPr algn="r"/>
            <a:r>
              <a:rPr lang="sv-SE" dirty="0">
                <a:solidFill>
                  <a:srgbClr val="000000"/>
                </a:solidFill>
                <a:latin typeface="+mj-lt"/>
              </a:rPr>
              <a:t>allergi</a:t>
            </a:r>
            <a:r>
              <a:rPr lang="sv-SE" dirty="0">
                <a:latin typeface="+mj-lt"/>
              </a:rPr>
              <a:t> </a:t>
            </a:r>
          </a:p>
        </p:txBody>
      </p:sp>
      <p:sp>
        <p:nvSpPr>
          <p:cNvPr id="27" name="Rektangel 26">
            <a:extLst>
              <a:ext uri="{FF2B5EF4-FFF2-40B4-BE49-F238E27FC236}">
                <a16:creationId xmlns:a16="http://schemas.microsoft.com/office/drawing/2014/main" id="{07073A0C-A100-4A1B-B05F-E30A9FF2EEA9}"/>
              </a:ext>
            </a:extLst>
          </p:cNvPr>
          <p:cNvSpPr/>
          <p:nvPr/>
        </p:nvSpPr>
        <p:spPr>
          <a:xfrm>
            <a:off x="1820923" y="3476686"/>
            <a:ext cx="181515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sz="1400" dirty="0">
                <a:latin typeface="+mj-lt"/>
              </a:rPr>
              <a:t>Udda: Byta</a:t>
            </a:r>
          </a:p>
          <a:p>
            <a:pPr algn="r"/>
            <a:r>
              <a:rPr lang="sv-SE" sz="1400" dirty="0">
                <a:latin typeface="+mj-lt"/>
              </a:rPr>
              <a:t>ut tvätt-, disk-</a:t>
            </a:r>
          </a:p>
          <a:p>
            <a:pPr algn="r"/>
            <a:r>
              <a:rPr lang="sv-SE" sz="1400" dirty="0">
                <a:latin typeface="+mj-lt"/>
              </a:rPr>
              <a:t>o skurmedel </a:t>
            </a:r>
          </a:p>
          <a:p>
            <a:pPr algn="r"/>
            <a:r>
              <a:rPr lang="sv-SE" sz="1400" dirty="0">
                <a:latin typeface="+mj-lt"/>
              </a:rPr>
              <a:t>mot kemikaliefritt</a:t>
            </a:r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D6E08DF0-9350-4A01-9F07-6CC396A8FF6E}"/>
              </a:ext>
            </a:extLst>
          </p:cNvPr>
          <p:cNvSpPr/>
          <p:nvPr/>
        </p:nvSpPr>
        <p:spPr>
          <a:xfrm>
            <a:off x="1467746" y="4432290"/>
            <a:ext cx="21980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sz="1400" dirty="0">
                <a:solidFill>
                  <a:srgbClr val="000000"/>
                </a:solidFill>
                <a:latin typeface="+mj-lt"/>
              </a:rPr>
              <a:t>Jämn: Byta ut alla hudvårdsprodukter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+mj-lt"/>
              </a:rPr>
              <a:t> mot </a:t>
            </a:r>
            <a:r>
              <a:rPr lang="sv-SE" sz="1400" dirty="0" err="1">
                <a:solidFill>
                  <a:srgbClr val="000000"/>
                </a:solidFill>
                <a:latin typeface="+mj-lt"/>
              </a:rPr>
              <a:t>veganska</a:t>
            </a:r>
            <a:endParaRPr lang="sv-SE" sz="1400" dirty="0">
              <a:solidFill>
                <a:srgbClr val="000000"/>
              </a:solidFill>
              <a:latin typeface="+mj-lt"/>
            </a:endParaRPr>
          </a:p>
          <a:p>
            <a:pPr algn="r"/>
            <a:r>
              <a:rPr lang="sv-SE" sz="1400" dirty="0">
                <a:solidFill>
                  <a:srgbClr val="000000"/>
                </a:solidFill>
                <a:latin typeface="+mj-lt"/>
              </a:rPr>
              <a:t>ekologiska</a:t>
            </a:r>
            <a:r>
              <a:rPr lang="sv-SE" sz="1400" dirty="0">
                <a:latin typeface="+mj-lt"/>
              </a:rPr>
              <a:t> </a:t>
            </a:r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EBA7C0FC-1F70-41DB-80C8-F0D87ACB401B}"/>
              </a:ext>
            </a:extLst>
          </p:cNvPr>
          <p:cNvSpPr/>
          <p:nvPr/>
        </p:nvSpPr>
        <p:spPr>
          <a:xfrm rot="5400000">
            <a:off x="4654539" y="3051557"/>
            <a:ext cx="106680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000000"/>
                </a:solidFill>
                <a:latin typeface="+mj-lt"/>
              </a:rPr>
              <a:t>Spara tid</a:t>
            </a:r>
            <a:r>
              <a:rPr lang="sv-SE" dirty="0">
                <a:latin typeface="+mj-lt"/>
              </a:rPr>
              <a:t> </a:t>
            </a: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E1F93262-3594-489E-A2FF-C06216A94BE9}"/>
              </a:ext>
            </a:extLst>
          </p:cNvPr>
          <p:cNvSpPr/>
          <p:nvPr/>
        </p:nvSpPr>
        <p:spPr>
          <a:xfrm>
            <a:off x="3581810" y="3254336"/>
            <a:ext cx="15077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000000"/>
                </a:solidFill>
                <a:latin typeface="+mj-lt"/>
              </a:rPr>
              <a:t>Udda: </a:t>
            </a:r>
            <a:br>
              <a:rPr lang="sv-SE" sz="1400" dirty="0">
                <a:solidFill>
                  <a:srgbClr val="000000"/>
                </a:solidFill>
                <a:latin typeface="+mj-lt"/>
              </a:rPr>
            </a:br>
            <a:r>
              <a:rPr lang="sv-SE" sz="1400" dirty="0">
                <a:solidFill>
                  <a:srgbClr val="000000"/>
                </a:solidFill>
                <a:latin typeface="+mj-lt"/>
              </a:rPr>
              <a:t>Slippa </a:t>
            </a:r>
          </a:p>
          <a:p>
            <a:r>
              <a:rPr lang="sv-SE" sz="1400" dirty="0">
                <a:solidFill>
                  <a:srgbClr val="000000"/>
                </a:solidFill>
                <a:latin typeface="+mj-lt"/>
              </a:rPr>
              <a:t>allt i brevlådan genom att be att få digitalt, säga nej till reklam, </a:t>
            </a:r>
            <a:r>
              <a:rPr lang="sv-SE" sz="1400" dirty="0" err="1">
                <a:solidFill>
                  <a:srgbClr val="000000"/>
                </a:solidFill>
                <a:latin typeface="+mj-lt"/>
              </a:rPr>
              <a:t>etc</a:t>
            </a:r>
            <a:r>
              <a:rPr lang="sv-SE" sz="1400" dirty="0">
                <a:latin typeface="+mj-lt"/>
              </a:rPr>
              <a:t> </a:t>
            </a:r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847697EE-CA4D-463B-9E92-7BE045BF83B4}"/>
              </a:ext>
            </a:extLst>
          </p:cNvPr>
          <p:cNvSpPr/>
          <p:nvPr/>
        </p:nvSpPr>
        <p:spPr>
          <a:xfrm>
            <a:off x="3562935" y="4625887"/>
            <a:ext cx="125898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000000"/>
                </a:solidFill>
                <a:latin typeface="+mj-lt"/>
              </a:rPr>
              <a:t>Jämn: Tvätta håret mer sällan, håret vänjer</a:t>
            </a:r>
          </a:p>
          <a:p>
            <a:r>
              <a:rPr lang="sv-SE" sz="1400" dirty="0">
                <a:solidFill>
                  <a:srgbClr val="000000"/>
                </a:solidFill>
                <a:latin typeface="+mj-lt"/>
              </a:rPr>
              <a:t>sig</a:t>
            </a:r>
            <a:r>
              <a:rPr lang="sv-SE" sz="1400" dirty="0">
                <a:latin typeface="+mj-lt"/>
              </a:rPr>
              <a:t> </a:t>
            </a: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A2F7F907-8C9D-4E3C-AFDC-F92728DBC0DD}"/>
              </a:ext>
            </a:extLst>
          </p:cNvPr>
          <p:cNvSpPr/>
          <p:nvPr/>
        </p:nvSpPr>
        <p:spPr>
          <a:xfrm rot="16200000">
            <a:off x="1724727" y="9093594"/>
            <a:ext cx="892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dirty="0">
                <a:solidFill>
                  <a:srgbClr val="000000"/>
                </a:solidFill>
                <a:latin typeface="+mj-lt"/>
              </a:rPr>
              <a:t>Tjäna</a:t>
            </a:r>
          </a:p>
          <a:p>
            <a:r>
              <a:rPr lang="sv-SE" dirty="0">
                <a:solidFill>
                  <a:srgbClr val="000000"/>
                </a:solidFill>
                <a:latin typeface="+mj-lt"/>
              </a:rPr>
              <a:t>pengar</a:t>
            </a:r>
            <a:r>
              <a:rPr lang="sv-SE" dirty="0">
                <a:latin typeface="+mj-lt"/>
              </a:rPr>
              <a:t> </a:t>
            </a:r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C5053BBA-26D5-404C-9B82-2D3BDE62839F}"/>
              </a:ext>
            </a:extLst>
          </p:cNvPr>
          <p:cNvSpPr/>
          <p:nvPr/>
        </p:nvSpPr>
        <p:spPr>
          <a:xfrm rot="10800000">
            <a:off x="1946658" y="8079658"/>
            <a:ext cx="16893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000000"/>
                </a:solidFill>
                <a:latin typeface="+mj-lt"/>
              </a:rPr>
              <a:t>Udda: Flytta</a:t>
            </a:r>
          </a:p>
          <a:p>
            <a:r>
              <a:rPr lang="sv-SE" sz="1400" dirty="0">
                <a:solidFill>
                  <a:srgbClr val="000000"/>
                </a:solidFill>
                <a:latin typeface="+mj-lt"/>
              </a:rPr>
              <a:t>alla pensions- o sparpengar bort</a:t>
            </a:r>
          </a:p>
          <a:p>
            <a:r>
              <a:rPr lang="sv-SE" sz="1400" dirty="0">
                <a:solidFill>
                  <a:srgbClr val="000000"/>
                </a:solidFill>
                <a:latin typeface="+mj-lt"/>
              </a:rPr>
              <a:t>från fossilt</a:t>
            </a:r>
            <a:endParaRPr lang="sv-SE" sz="1400" dirty="0">
              <a:latin typeface="+mj-lt"/>
            </a:endParaRPr>
          </a:p>
        </p:txBody>
      </p:sp>
      <p:sp>
        <p:nvSpPr>
          <p:cNvPr id="34" name="Rektangel 33">
            <a:extLst>
              <a:ext uri="{FF2B5EF4-FFF2-40B4-BE49-F238E27FC236}">
                <a16:creationId xmlns:a16="http://schemas.microsoft.com/office/drawing/2014/main" id="{FF848EB6-6165-4322-AE80-168DE7F027DD}"/>
              </a:ext>
            </a:extLst>
          </p:cNvPr>
          <p:cNvSpPr/>
          <p:nvPr/>
        </p:nvSpPr>
        <p:spPr>
          <a:xfrm rot="10800000">
            <a:off x="2169202" y="7101446"/>
            <a:ext cx="136503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000000"/>
                </a:solidFill>
                <a:latin typeface="+mj-lt"/>
              </a:rPr>
              <a:t>Jämn: Sälja en pryl second hand</a:t>
            </a:r>
            <a:r>
              <a:rPr lang="sv-SE" sz="1400" dirty="0">
                <a:latin typeface="+mj-lt"/>
              </a:rPr>
              <a:t> </a:t>
            </a:r>
          </a:p>
        </p:txBody>
      </p:sp>
      <p:sp>
        <p:nvSpPr>
          <p:cNvPr id="35" name="Rektangel 34">
            <a:extLst>
              <a:ext uri="{FF2B5EF4-FFF2-40B4-BE49-F238E27FC236}">
                <a16:creationId xmlns:a16="http://schemas.microsoft.com/office/drawing/2014/main" id="{7B865A51-6969-4707-89E9-C7C09F46FFD1}"/>
              </a:ext>
            </a:extLst>
          </p:cNvPr>
          <p:cNvSpPr/>
          <p:nvPr/>
        </p:nvSpPr>
        <p:spPr>
          <a:xfrm rot="5400000">
            <a:off x="4534078" y="9045738"/>
            <a:ext cx="75693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dirty="0">
                <a:solidFill>
                  <a:srgbClr val="000000"/>
                </a:solidFill>
                <a:latin typeface="+mj-lt"/>
              </a:rPr>
              <a:t>Vara</a:t>
            </a:r>
          </a:p>
          <a:p>
            <a:pPr algn="r"/>
            <a:r>
              <a:rPr lang="sv-SE" dirty="0">
                <a:solidFill>
                  <a:srgbClr val="000000"/>
                </a:solidFill>
                <a:latin typeface="+mj-lt"/>
              </a:rPr>
              <a:t>mer</a:t>
            </a:r>
          </a:p>
          <a:p>
            <a:pPr algn="r"/>
            <a:r>
              <a:rPr lang="sv-SE" dirty="0">
                <a:solidFill>
                  <a:srgbClr val="000000"/>
                </a:solidFill>
                <a:latin typeface="+mj-lt"/>
              </a:rPr>
              <a:t> social</a:t>
            </a:r>
            <a:endParaRPr lang="sv-SE" dirty="0">
              <a:latin typeface="+mj-lt"/>
            </a:endParaRPr>
          </a:p>
        </p:txBody>
      </p:sp>
      <p:sp>
        <p:nvSpPr>
          <p:cNvPr id="36" name="Rektangel 35">
            <a:extLst>
              <a:ext uri="{FF2B5EF4-FFF2-40B4-BE49-F238E27FC236}">
                <a16:creationId xmlns:a16="http://schemas.microsoft.com/office/drawing/2014/main" id="{50E4F30E-6D97-4E5A-8D24-3ADAA8783BBA}"/>
              </a:ext>
            </a:extLst>
          </p:cNvPr>
          <p:cNvSpPr/>
          <p:nvPr/>
        </p:nvSpPr>
        <p:spPr>
          <a:xfrm rot="10800000">
            <a:off x="3638323" y="8093297"/>
            <a:ext cx="1056508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Udda: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Strejka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med Greta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varje fredag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i en månad</a:t>
            </a:r>
            <a:endParaRPr lang="sv-SE" sz="1400" dirty="0"/>
          </a:p>
        </p:txBody>
      </p:sp>
      <p:sp>
        <p:nvSpPr>
          <p:cNvPr id="37" name="Rektangel 36">
            <a:extLst>
              <a:ext uri="{FF2B5EF4-FFF2-40B4-BE49-F238E27FC236}">
                <a16:creationId xmlns:a16="http://schemas.microsoft.com/office/drawing/2014/main" id="{D9442C19-E3B9-4385-A434-9710821B2A48}"/>
              </a:ext>
            </a:extLst>
          </p:cNvPr>
          <p:cNvSpPr/>
          <p:nvPr/>
        </p:nvSpPr>
        <p:spPr>
          <a:xfrm rot="10800000">
            <a:off x="3611383" y="7110713"/>
            <a:ext cx="183379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Jämn: Fråga någon som har miljöbil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om ni kan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samåka</a:t>
            </a:r>
            <a:r>
              <a:rPr lang="sv-SE" sz="1400" dirty="0"/>
              <a:t> </a:t>
            </a:r>
          </a:p>
        </p:txBody>
      </p:sp>
      <p:sp>
        <p:nvSpPr>
          <p:cNvPr id="38" name="Rektangel 37">
            <a:extLst>
              <a:ext uri="{FF2B5EF4-FFF2-40B4-BE49-F238E27FC236}">
                <a16:creationId xmlns:a16="http://schemas.microsoft.com/office/drawing/2014/main" id="{20478367-B188-4812-95EE-C5E8DB11A7F7}"/>
              </a:ext>
            </a:extLst>
          </p:cNvPr>
          <p:cNvSpPr/>
          <p:nvPr/>
        </p:nvSpPr>
        <p:spPr>
          <a:xfrm rot="10800000">
            <a:off x="5534118" y="7444703"/>
            <a:ext cx="1689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dirty="0">
                <a:solidFill>
                  <a:srgbClr val="000000"/>
                </a:solidFill>
                <a:latin typeface="+mj-lt"/>
              </a:rPr>
              <a:t>Förbättra</a:t>
            </a:r>
          </a:p>
          <a:p>
            <a:r>
              <a:rPr lang="sv-SE" dirty="0">
                <a:solidFill>
                  <a:srgbClr val="000000"/>
                </a:solidFill>
                <a:latin typeface="+mj-lt"/>
              </a:rPr>
              <a:t>hälsan</a:t>
            </a:r>
            <a:endParaRPr lang="sv-SE" dirty="0">
              <a:latin typeface="+mj-lt"/>
            </a:endParaRPr>
          </a:p>
        </p:txBody>
      </p:sp>
      <p:sp>
        <p:nvSpPr>
          <p:cNvPr id="39" name="Rektangel 38">
            <a:extLst>
              <a:ext uri="{FF2B5EF4-FFF2-40B4-BE49-F238E27FC236}">
                <a16:creationId xmlns:a16="http://schemas.microsoft.com/office/drawing/2014/main" id="{AD8D4F8E-51F5-4AAA-939C-778DF8BCB4D9}"/>
              </a:ext>
            </a:extLst>
          </p:cNvPr>
          <p:cNvSpPr/>
          <p:nvPr/>
        </p:nvSpPr>
        <p:spPr>
          <a:xfrm rot="5400000">
            <a:off x="5114276" y="6705153"/>
            <a:ext cx="203593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Udda:</a:t>
            </a:r>
          </a:p>
          <a:p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Laga en</a:t>
            </a:r>
          </a:p>
          <a:p>
            <a:r>
              <a:rPr lang="sv-SE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vegansk</a:t>
            </a:r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rätt på eko-</a:t>
            </a:r>
          </a:p>
          <a:p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logiska råvaror</a:t>
            </a:r>
            <a:r>
              <a:rPr lang="sv-SE" sz="1400" dirty="0"/>
              <a:t> </a:t>
            </a:r>
          </a:p>
        </p:txBody>
      </p:sp>
      <p:sp>
        <p:nvSpPr>
          <p:cNvPr id="40" name="Rektangel 39">
            <a:extLst>
              <a:ext uri="{FF2B5EF4-FFF2-40B4-BE49-F238E27FC236}">
                <a16:creationId xmlns:a16="http://schemas.microsoft.com/office/drawing/2014/main" id="{07D02143-FB89-44E5-AE15-1B9B36633C9A}"/>
              </a:ext>
            </a:extLst>
          </p:cNvPr>
          <p:cNvSpPr/>
          <p:nvPr/>
        </p:nvSpPr>
        <p:spPr>
          <a:xfrm rot="5400000">
            <a:off x="4388065" y="6581385"/>
            <a:ext cx="124938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Jämn: Gå en</a:t>
            </a:r>
          </a:p>
          <a:p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långpromenad</a:t>
            </a:r>
          </a:p>
          <a:p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i skogen</a:t>
            </a:r>
            <a:r>
              <a:rPr lang="sv-SE" sz="1400" dirty="0"/>
              <a:t> </a:t>
            </a:r>
          </a:p>
        </p:txBody>
      </p:sp>
      <p:sp>
        <p:nvSpPr>
          <p:cNvPr id="41" name="Rektangel 40">
            <a:extLst>
              <a:ext uri="{FF2B5EF4-FFF2-40B4-BE49-F238E27FC236}">
                <a16:creationId xmlns:a16="http://schemas.microsoft.com/office/drawing/2014/main" id="{10F54DE6-463A-4F03-AE0C-9F9BA4E7FF5E}"/>
              </a:ext>
            </a:extLst>
          </p:cNvPr>
          <p:cNvSpPr/>
          <p:nvPr/>
        </p:nvSpPr>
        <p:spPr>
          <a:xfrm>
            <a:off x="5916465" y="4501861"/>
            <a:ext cx="131369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dirty="0">
                <a:solidFill>
                  <a:srgbClr val="000000"/>
                </a:solidFill>
                <a:latin typeface="+mj-lt"/>
              </a:rPr>
              <a:t>Anta en stor</a:t>
            </a:r>
          </a:p>
          <a:p>
            <a:pPr algn="r"/>
            <a:r>
              <a:rPr lang="sv-SE" dirty="0">
                <a:solidFill>
                  <a:srgbClr val="000000"/>
                </a:solidFill>
                <a:latin typeface="+mj-lt"/>
              </a:rPr>
              <a:t>utmaning</a:t>
            </a:r>
            <a:endParaRPr lang="sv-SE" dirty="0">
              <a:latin typeface="+mj-lt"/>
            </a:endParaRPr>
          </a:p>
        </p:txBody>
      </p:sp>
      <p:sp>
        <p:nvSpPr>
          <p:cNvPr id="42" name="Rektangel 41">
            <a:extLst>
              <a:ext uri="{FF2B5EF4-FFF2-40B4-BE49-F238E27FC236}">
                <a16:creationId xmlns:a16="http://schemas.microsoft.com/office/drawing/2014/main" id="{B3E6BA90-F5B1-4C57-97BE-D7174F1BE50F}"/>
              </a:ext>
            </a:extLst>
          </p:cNvPr>
          <p:cNvSpPr/>
          <p:nvPr/>
        </p:nvSpPr>
        <p:spPr>
          <a:xfrm rot="5400000">
            <a:off x="4913609" y="4684739"/>
            <a:ext cx="2035939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Udda:</a:t>
            </a:r>
          </a:p>
          <a:p>
            <a:pPr algn="r"/>
            <a:r>
              <a:rPr lang="sv-SE" sz="1400" dirty="0"/>
              <a:t>Lova att</a:t>
            </a:r>
          </a:p>
          <a:p>
            <a:pPr algn="r"/>
            <a:r>
              <a:rPr lang="sv-SE" sz="1400" dirty="0"/>
              <a:t>inte köpa nya</a:t>
            </a:r>
          </a:p>
          <a:p>
            <a:pPr algn="r"/>
            <a:r>
              <a:rPr lang="sv-SE" sz="1400" dirty="0"/>
              <a:t>kläder under</a:t>
            </a:r>
          </a:p>
          <a:p>
            <a:pPr algn="r"/>
            <a:r>
              <a:rPr lang="sv-SE" sz="1400" dirty="0"/>
              <a:t> kommande 6 mån.</a:t>
            </a:r>
          </a:p>
        </p:txBody>
      </p:sp>
      <p:sp>
        <p:nvSpPr>
          <p:cNvPr id="43" name="Rektangel 42">
            <a:extLst>
              <a:ext uri="{FF2B5EF4-FFF2-40B4-BE49-F238E27FC236}">
                <a16:creationId xmlns:a16="http://schemas.microsoft.com/office/drawing/2014/main" id="{F4769870-4355-4327-B1BE-5F118B66E523}"/>
              </a:ext>
            </a:extLst>
          </p:cNvPr>
          <p:cNvSpPr/>
          <p:nvPr/>
        </p:nvSpPr>
        <p:spPr>
          <a:xfrm rot="5400000">
            <a:off x="4006512" y="4961161"/>
            <a:ext cx="1556836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Jämn: Lova att inte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 åka i en fossil-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bränslebil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kommande</a:t>
            </a:r>
          </a:p>
          <a:p>
            <a:pPr algn="r"/>
            <a:r>
              <a:rPr lang="sv-SE" sz="1400" dirty="0">
                <a:solidFill>
                  <a:srgbClr val="000000"/>
                </a:solidFill>
                <a:latin typeface="Calibri" panose="020F0502020204030204" pitchFamily="34" charset="0"/>
              </a:rPr>
              <a:t>6 mån.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492115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1006</TotalTime>
  <Words>357</Words>
  <Application>Microsoft Office PowerPoint</Application>
  <PresentationFormat>Anpassad</PresentationFormat>
  <Paragraphs>91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Carina Kindkvist</dc:creator>
  <cp:lastModifiedBy>Carina Kindkvist</cp:lastModifiedBy>
  <cp:revision>17</cp:revision>
  <cp:lastPrinted>2019-03-22T16:27:20Z</cp:lastPrinted>
  <dcterms:created xsi:type="dcterms:W3CDTF">2019-03-22T06:39:45Z</dcterms:created>
  <dcterms:modified xsi:type="dcterms:W3CDTF">2019-03-22T23:26:05Z</dcterms:modified>
</cp:coreProperties>
</file>